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93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D61CB-06F9-468B-A0EC-516C65CB1B1A}" type="datetimeFigureOut">
              <a:rPr lang="uk-UA" smtClean="0"/>
              <a:t>11.12.2025</a:t>
            </a:fld>
            <a:endParaRPr lang="uk-U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5E04B-6839-41CC-A904-5C01BDA4F65A}" type="slidenum">
              <a:rPr lang="uk-UA" smtClean="0"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8718361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D61CB-06F9-468B-A0EC-516C65CB1B1A}" type="datetimeFigureOut">
              <a:rPr lang="uk-UA" smtClean="0"/>
              <a:t>11.12.2025</a:t>
            </a:fld>
            <a:endParaRPr lang="uk-U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5E04B-6839-41CC-A904-5C01BDA4F65A}" type="slidenum">
              <a:rPr lang="uk-UA" smtClean="0"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2756458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D61CB-06F9-468B-A0EC-516C65CB1B1A}" type="datetimeFigureOut">
              <a:rPr lang="uk-UA" smtClean="0"/>
              <a:t>11.12.2025</a:t>
            </a:fld>
            <a:endParaRPr lang="uk-U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5E04B-6839-41CC-A904-5C01BDA4F65A}" type="slidenum">
              <a:rPr lang="uk-UA" smtClean="0"/>
              <a:t>‹#›</a:t>
            </a:fld>
            <a:endParaRPr lang="uk-UA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750602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D61CB-06F9-468B-A0EC-516C65CB1B1A}" type="datetimeFigureOut">
              <a:rPr lang="uk-UA" smtClean="0"/>
              <a:t>11.12.2025</a:t>
            </a:fld>
            <a:endParaRPr lang="uk-U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5E04B-6839-41CC-A904-5C01BDA4F65A}" type="slidenum">
              <a:rPr lang="uk-UA" smtClean="0"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1703634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D61CB-06F9-468B-A0EC-516C65CB1B1A}" type="datetimeFigureOut">
              <a:rPr lang="uk-UA" smtClean="0"/>
              <a:t>11.12.2025</a:t>
            </a:fld>
            <a:endParaRPr lang="uk-U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5E04B-6839-41CC-A904-5C01BDA4F65A}" type="slidenum">
              <a:rPr lang="uk-UA" smtClean="0"/>
              <a:t>‹#›</a:t>
            </a:fld>
            <a:endParaRPr lang="uk-UA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341062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D61CB-06F9-468B-A0EC-516C65CB1B1A}" type="datetimeFigureOut">
              <a:rPr lang="uk-UA" smtClean="0"/>
              <a:t>11.12.2025</a:t>
            </a:fld>
            <a:endParaRPr lang="uk-U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5E04B-6839-41CC-A904-5C01BDA4F65A}" type="slidenum">
              <a:rPr lang="uk-UA" smtClean="0"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41154360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D61CB-06F9-468B-A0EC-516C65CB1B1A}" type="datetimeFigureOut">
              <a:rPr lang="uk-UA" smtClean="0"/>
              <a:t>11.12.2025</a:t>
            </a:fld>
            <a:endParaRPr lang="uk-U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5E04B-6839-41CC-A904-5C01BDA4F65A}" type="slidenum">
              <a:rPr lang="uk-UA" smtClean="0"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5893429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D61CB-06F9-468B-A0EC-516C65CB1B1A}" type="datetimeFigureOut">
              <a:rPr lang="uk-UA" smtClean="0"/>
              <a:t>11.12.2025</a:t>
            </a:fld>
            <a:endParaRPr lang="uk-U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5E04B-6839-41CC-A904-5C01BDA4F65A}" type="slidenum">
              <a:rPr lang="uk-UA" smtClean="0"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0773099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D61CB-06F9-468B-A0EC-516C65CB1B1A}" type="datetimeFigureOut">
              <a:rPr lang="uk-UA" smtClean="0"/>
              <a:t>11.12.2025</a:t>
            </a:fld>
            <a:endParaRPr lang="uk-U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5E04B-6839-41CC-A904-5C01BDA4F65A}" type="slidenum">
              <a:rPr lang="uk-UA" smtClean="0"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3200345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D61CB-06F9-468B-A0EC-516C65CB1B1A}" type="datetimeFigureOut">
              <a:rPr lang="uk-UA" smtClean="0"/>
              <a:t>11.12.2025</a:t>
            </a:fld>
            <a:endParaRPr lang="uk-U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5E04B-6839-41CC-A904-5C01BDA4F65A}" type="slidenum">
              <a:rPr lang="uk-UA" smtClean="0"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626118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D61CB-06F9-468B-A0EC-516C65CB1B1A}" type="datetimeFigureOut">
              <a:rPr lang="uk-UA" smtClean="0"/>
              <a:t>11.12.2025</a:t>
            </a:fld>
            <a:endParaRPr lang="uk-U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5E04B-6839-41CC-A904-5C01BDA4F65A}" type="slidenum">
              <a:rPr lang="uk-UA" smtClean="0"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7585829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D61CB-06F9-468B-A0EC-516C65CB1B1A}" type="datetimeFigureOut">
              <a:rPr lang="uk-UA" smtClean="0"/>
              <a:t>11.12.2025</a:t>
            </a:fld>
            <a:endParaRPr lang="uk-UA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5E04B-6839-41CC-A904-5C01BDA4F65A}" type="slidenum">
              <a:rPr lang="uk-UA" smtClean="0"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455971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D61CB-06F9-468B-A0EC-516C65CB1B1A}" type="datetimeFigureOut">
              <a:rPr lang="uk-UA" smtClean="0"/>
              <a:t>11.12.2025</a:t>
            </a:fld>
            <a:endParaRPr lang="uk-U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5E04B-6839-41CC-A904-5C01BDA4F65A}" type="slidenum">
              <a:rPr lang="uk-UA" smtClean="0"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5374384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D61CB-06F9-468B-A0EC-516C65CB1B1A}" type="datetimeFigureOut">
              <a:rPr lang="uk-UA" smtClean="0"/>
              <a:t>11.12.2025</a:t>
            </a:fld>
            <a:endParaRPr lang="uk-UA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5E04B-6839-41CC-A904-5C01BDA4F65A}" type="slidenum">
              <a:rPr lang="uk-UA" smtClean="0"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8635959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D61CB-06F9-468B-A0EC-516C65CB1B1A}" type="datetimeFigureOut">
              <a:rPr lang="uk-UA" smtClean="0"/>
              <a:t>11.12.2025</a:t>
            </a:fld>
            <a:endParaRPr lang="uk-U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5E04B-6839-41CC-A904-5C01BDA4F65A}" type="slidenum">
              <a:rPr lang="uk-UA" smtClean="0"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5741089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dirty="0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D61CB-06F9-468B-A0EC-516C65CB1B1A}" type="datetimeFigureOut">
              <a:rPr lang="uk-UA" smtClean="0"/>
              <a:t>11.12.2025</a:t>
            </a:fld>
            <a:endParaRPr lang="uk-U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5E04B-6839-41CC-A904-5C01BDA4F65A}" type="slidenum">
              <a:rPr lang="uk-UA" smtClean="0"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89235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BD61CB-06F9-468B-A0EC-516C65CB1B1A}" type="datetimeFigureOut">
              <a:rPr lang="uk-UA" smtClean="0"/>
              <a:t>11.12.2025</a:t>
            </a:fld>
            <a:endParaRPr lang="uk-U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uk-U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8A65E04B-6839-41CC-A904-5C01BDA4F65A}" type="slidenum">
              <a:rPr lang="uk-UA" smtClean="0"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0758260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4" r:id="rId1"/>
    <p:sldLayoutId id="2147483895" r:id="rId2"/>
    <p:sldLayoutId id="2147483896" r:id="rId3"/>
    <p:sldLayoutId id="2147483897" r:id="rId4"/>
    <p:sldLayoutId id="2147483898" r:id="rId5"/>
    <p:sldLayoutId id="2147483899" r:id="rId6"/>
    <p:sldLayoutId id="2147483900" r:id="rId7"/>
    <p:sldLayoutId id="2147483901" r:id="rId8"/>
    <p:sldLayoutId id="2147483902" r:id="rId9"/>
    <p:sldLayoutId id="2147483903" r:id="rId10"/>
    <p:sldLayoutId id="2147483904" r:id="rId11"/>
    <p:sldLayoutId id="2147483905" r:id="rId12"/>
    <p:sldLayoutId id="2147483906" r:id="rId13"/>
    <p:sldLayoutId id="2147483907" r:id="rId14"/>
    <p:sldLayoutId id="2147483908" r:id="rId15"/>
    <p:sldLayoutId id="214748390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295400" y="1541463"/>
            <a:ext cx="8868508" cy="55806"/>
          </a:xfrm>
        </p:spPr>
        <p:txBody>
          <a:bodyPr>
            <a:noAutofit/>
          </a:bodyPr>
          <a:lstStyle/>
          <a:p>
            <a:r>
              <a:rPr lang="uk-UA" sz="4000" b="1" dirty="0" smtClean="0">
                <a:solidFill>
                  <a:schemeClr val="tx1"/>
                </a:solidFill>
              </a:rPr>
              <a:t>Онлайн-магазин рідини для вейпу</a:t>
            </a:r>
            <a:endParaRPr lang="uk-UA" sz="4000" b="1" dirty="0">
              <a:solidFill>
                <a:schemeClr val="tx1"/>
              </a:solidFill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07067" y="4756638"/>
            <a:ext cx="7766936" cy="391094"/>
          </a:xfrm>
        </p:spPr>
        <p:txBody>
          <a:bodyPr/>
          <a:lstStyle/>
          <a:p>
            <a:r>
              <a:rPr lang="uk-UA" dirty="0" smtClean="0">
                <a:solidFill>
                  <a:schemeClr val="tx1"/>
                </a:solidFill>
              </a:rPr>
              <a:t>11.12.2025</a:t>
            </a:r>
            <a:endParaRPr lang="uk-UA" dirty="0">
              <a:solidFill>
                <a:schemeClr val="tx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679331" y="1899138"/>
            <a:ext cx="80537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dirty="0" smtClean="0"/>
              <a:t>Харчук Віталій ІПЗ-22 </a:t>
            </a:r>
          </a:p>
          <a:p>
            <a:r>
              <a:rPr lang="uk-UA" dirty="0" smtClean="0"/>
              <a:t>Шуляк Артем</a:t>
            </a:r>
            <a:r>
              <a:rPr lang="uk-UA" dirty="0"/>
              <a:t> </a:t>
            </a:r>
            <a:r>
              <a:rPr lang="uk-UA" dirty="0" smtClean="0"/>
              <a:t>ІПЗ-21</a:t>
            </a:r>
          </a:p>
          <a:p>
            <a:r>
              <a:rPr lang="uk-UA" dirty="0" smtClean="0"/>
              <a:t>Дмитрук Дмитро ІПЗ-21 </a:t>
            </a:r>
          </a:p>
          <a:p>
            <a:r>
              <a:rPr lang="uk-UA" dirty="0" smtClean="0"/>
              <a:t>Павлик Олександ ІПЗ-23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663428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07067" y="251884"/>
            <a:ext cx="7766936" cy="1646302"/>
          </a:xfrm>
        </p:spPr>
        <p:txBody>
          <a:bodyPr/>
          <a:lstStyle/>
          <a:p>
            <a:pPr algn="ctr"/>
            <a:r>
              <a:rPr lang="uk-UA" dirty="0">
                <a:solidFill>
                  <a:schemeClr val="tx1"/>
                </a:solidFill>
              </a:rPr>
              <a:t>Цікаві технічні рішення</a:t>
            </a:r>
          </a:p>
        </p:txBody>
      </p:sp>
      <p:sp>
        <p:nvSpPr>
          <p:cNvPr id="4" name="Rectangle 1"/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496888" y="2457450"/>
            <a:ext cx="7767637" cy="2595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REST API на Flask</a:t>
            </a:r>
            <a:r>
              <a:rPr kumimoji="0" lang="uk-UA" altLang="uk-UA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→ Легка реалізація маршрутів для роботи з товарами та замовленнями.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18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Валідація</a:t>
            </a:r>
            <a:r>
              <a:rPr kumimoji="0" lang="uk-UA" altLang="uk-UA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даних перед збереженням</a:t>
            </a:r>
            <a:r>
              <a:rPr kumimoji="0" lang="uk-UA" altLang="uk-UA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→ Перевірка коректності введених даних користувачем.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JWT-</a:t>
            </a:r>
            <a:r>
              <a:rPr kumimoji="0" lang="uk-UA" altLang="uk-UA" sz="18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токени</a:t>
            </a:r>
            <a:r>
              <a:rPr kumimoji="0" lang="uk-UA" altLang="uk-UA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для авторизації</a:t>
            </a:r>
            <a:r>
              <a:rPr kumimoji="0" lang="uk-UA" altLang="uk-UA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→ Безпечний доступ до особистих даних та замовлень.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ORM (</a:t>
            </a:r>
            <a:r>
              <a:rPr kumimoji="0" lang="uk-UA" altLang="uk-UA" sz="18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SQLAlchemy</a:t>
            </a:r>
            <a:r>
              <a:rPr kumimoji="0" lang="uk-UA" altLang="uk-UA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</a:t>
            </a:r>
            <a:r>
              <a:rPr kumimoji="0" lang="uk-UA" altLang="uk-UA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→ Зручна робота з базою даних без прямого SQL.</a:t>
            </a:r>
          </a:p>
        </p:txBody>
      </p:sp>
    </p:spTree>
    <p:extLst>
      <p:ext uri="{BB962C8B-B14F-4D97-AF65-F5344CB8AC3E}">
        <p14:creationId xmlns:p14="http://schemas.microsoft.com/office/powerpoint/2010/main" val="3095394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297517" y="442384"/>
            <a:ext cx="7766936" cy="853016"/>
          </a:xfrm>
        </p:spPr>
        <p:txBody>
          <a:bodyPr/>
          <a:lstStyle/>
          <a:p>
            <a:pPr algn="ctr"/>
            <a:r>
              <a:rPr lang="uk-UA" dirty="0">
                <a:solidFill>
                  <a:schemeClr val="tx1"/>
                </a:solidFill>
              </a:rPr>
              <a:t>Демонстрація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9433" y="1812415"/>
            <a:ext cx="3662568" cy="186962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7301" y="1812416"/>
            <a:ext cx="3707164" cy="1928768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9433" y="4243473"/>
            <a:ext cx="3662568" cy="1900952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67300" y="4263041"/>
            <a:ext cx="3686176" cy="1881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27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07067" y="480484"/>
            <a:ext cx="7766936" cy="795866"/>
          </a:xfrm>
        </p:spPr>
        <p:txBody>
          <a:bodyPr/>
          <a:lstStyle/>
          <a:p>
            <a:pPr algn="ctr"/>
            <a:r>
              <a:rPr lang="uk-UA" dirty="0">
                <a:solidFill>
                  <a:schemeClr val="tx1"/>
                </a:solidFill>
              </a:rPr>
              <a:t>Можливості розвитку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07067" y="2212508"/>
            <a:ext cx="7766936" cy="1096899"/>
          </a:xfrm>
        </p:spPr>
        <p:txBody>
          <a:bodyPr>
            <a:noAutofit/>
          </a:bodyPr>
          <a:lstStyle/>
          <a:p>
            <a:pPr algn="l"/>
            <a:r>
              <a:rPr lang="uk-UA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Ідеї для майбутнього:</a:t>
            </a:r>
          </a:p>
          <a:p>
            <a:pPr algn="l"/>
            <a:r>
              <a:rPr lang="uk-UA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💳 Онлайн-оплати — інтеграція з платіжними системами (</a:t>
            </a:r>
            <a:r>
              <a:rPr lang="en-US" sz="1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Visa/MasterCard, PayPal).</a:t>
            </a:r>
          </a:p>
          <a:p>
            <a:pPr algn="l"/>
            <a:r>
              <a:rPr lang="uk-UA" sz="1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🤖 </a:t>
            </a:r>
            <a:r>
              <a:rPr lang="en-US" sz="1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Telegram-</a:t>
            </a:r>
            <a:r>
              <a:rPr lang="uk-UA" sz="1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бот — швидке замовлення та підтримка через месенджер.</a:t>
            </a:r>
          </a:p>
          <a:p>
            <a:pPr algn="l"/>
            <a:r>
              <a:rPr lang="uk-UA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🎁 Система знижок та бонусів — програма лояльності для постійних клієнтів.</a:t>
            </a:r>
          </a:p>
          <a:p>
            <a:pPr algn="l"/>
            <a:r>
              <a:rPr lang="uk-UA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🔍 Пошук за ключовими словами — швидке знаходження потрібної рідини.</a:t>
            </a:r>
          </a:p>
          <a:p>
            <a:pPr algn="l"/>
            <a:r>
              <a:rPr lang="uk-UA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📦 Інтеграція з службами доставки — автоматичний розрахунок вартості та термінів доставки</a:t>
            </a:r>
            <a:r>
              <a:rPr lang="uk-UA" sz="1050" dirty="0">
                <a:solidFill>
                  <a:schemeClr val="tx1"/>
                </a:solidFill>
              </a:rPr>
              <a:t>.</a:t>
            </a:r>
          </a:p>
          <a:p>
            <a:pPr algn="l"/>
            <a:endParaRPr lang="uk-UA" sz="105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8504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07067" y="128059"/>
            <a:ext cx="7766936" cy="1653116"/>
          </a:xfrm>
        </p:spPr>
        <p:txBody>
          <a:bodyPr/>
          <a:lstStyle/>
          <a:p>
            <a:pPr algn="ctr"/>
            <a:r>
              <a:rPr lang="uk-UA" b="1" dirty="0">
                <a:solidFill>
                  <a:schemeClr val="tx1"/>
                </a:solidFill>
              </a:rPr>
              <a:t>Висновки</a:t>
            </a:r>
            <a:r>
              <a:rPr lang="uk-UA" b="1" dirty="0"/>
              <a:t/>
            </a:r>
            <a:br>
              <a:rPr lang="uk-UA" b="1" dirty="0"/>
            </a:br>
            <a:endParaRPr lang="uk-UA" dirty="0"/>
          </a:p>
        </p:txBody>
      </p:sp>
      <p:sp>
        <p:nvSpPr>
          <p:cNvPr id="4" name="Rectangle 1"/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411163" y="1665219"/>
            <a:ext cx="11511549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Реалізовано онлайн-магазин рідини для вейпу</a:t>
            </a:r>
            <a:r>
              <a:rPr kumimoji="0" lang="uk-UA" altLang="uk-UA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з каталогом, кошиком та оформленням замовлень.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uk-UA" altLang="uk-UA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Освоєно сучасні технології</a:t>
            </a:r>
            <a:r>
              <a:rPr kumimoji="0" lang="uk-UA" altLang="uk-UA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Flask, Docker, Tailwind, GitHub.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uk-UA" altLang="uk-UA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Розроблено REST API</a:t>
            </a:r>
            <a:r>
              <a:rPr kumimoji="0" lang="uk-UA" altLang="uk-UA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для роботи з товарами та замовленнями.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uk-UA" altLang="uk-UA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Подолано технічні виклики</a:t>
            </a:r>
            <a:r>
              <a:rPr kumimoji="0" lang="uk-UA" altLang="uk-UA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(Docker Compose, налаштування середовища).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uk-UA" altLang="uk-UA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Здобуті навички</a:t>
            </a:r>
            <a:r>
              <a:rPr kumimoji="0" lang="uk-UA" altLang="uk-UA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контейнеризація, робота з базами даних, створення адаптивного інтерфейсу.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uk-UA" altLang="uk-UA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9908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uk-UA" dirty="0" smtClean="0">
                <a:solidFill>
                  <a:schemeClr val="tx1"/>
                </a:solidFill>
              </a:rPr>
              <a:t>ДЯКУЮ ЗА УВАГУ!</a:t>
            </a:r>
            <a:endParaRPr lang="uk-UA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8388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07067" y="527538"/>
            <a:ext cx="7766936" cy="668216"/>
          </a:xfrm>
        </p:spPr>
        <p:txBody>
          <a:bodyPr/>
          <a:lstStyle/>
          <a:p>
            <a:pPr algn="ctr"/>
            <a:r>
              <a:rPr lang="uk-UA" sz="4800" dirty="0" smtClean="0">
                <a:solidFill>
                  <a:schemeClr val="tx1"/>
                </a:solidFill>
              </a:rPr>
              <a:t>Огляд проблеми</a:t>
            </a:r>
            <a:endParaRPr lang="uk-UA" sz="4800" dirty="0">
              <a:solidFill>
                <a:schemeClr val="tx1"/>
              </a:solidFill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421342" y="1317158"/>
            <a:ext cx="7766936" cy="3159592"/>
          </a:xfrm>
        </p:spPr>
        <p:txBody>
          <a:bodyPr/>
          <a:lstStyle/>
          <a:p>
            <a:pPr algn="l"/>
            <a:r>
              <a:rPr lang="uk-UA" dirty="0">
                <a:solidFill>
                  <a:srgbClr val="C00000"/>
                </a:solidFill>
              </a:rPr>
              <a:t>❌</a:t>
            </a:r>
            <a:r>
              <a:rPr lang="ru-RU" dirty="0" smtClean="0">
                <a:solidFill>
                  <a:schemeClr val="tx1"/>
                </a:solidFill>
              </a:rPr>
              <a:t>Проблема</a:t>
            </a:r>
            <a:r>
              <a:rPr lang="ru-RU" dirty="0">
                <a:solidFill>
                  <a:schemeClr val="tx1"/>
                </a:solidFill>
              </a:rPr>
              <a:t>: складність пошуку якісної рідини для вейпу в одному місці, відсутність зручного онлайн-сервісу</a:t>
            </a:r>
            <a:r>
              <a:rPr lang="ru-RU" dirty="0" smtClean="0">
                <a:solidFill>
                  <a:schemeClr val="tx1"/>
                </a:solidFill>
              </a:rPr>
              <a:t>.</a:t>
            </a:r>
          </a:p>
          <a:p>
            <a:pPr algn="l"/>
            <a:r>
              <a:rPr lang="uk-UA" dirty="0">
                <a:solidFill>
                  <a:schemeClr val="tx1"/>
                </a:solidFill>
              </a:rPr>
              <a:t>👥 Цільова аудиторія: повнолітні користувачі вейпів (18+), які хочуть швидко знайти та замовити продукцію</a:t>
            </a:r>
            <a:r>
              <a:rPr lang="uk-UA" dirty="0" smtClean="0">
                <a:solidFill>
                  <a:schemeClr val="tx1"/>
                </a:solidFill>
              </a:rPr>
              <a:t>.</a:t>
            </a:r>
          </a:p>
          <a:p>
            <a:pPr algn="l"/>
            <a:r>
              <a:rPr lang="ru-RU" dirty="0" smtClean="0">
                <a:solidFill>
                  <a:schemeClr val="tx1"/>
                </a:solidFill>
              </a:rPr>
              <a:t> </a:t>
            </a:r>
            <a:r>
              <a:rPr lang="uk-UA" dirty="0">
                <a:solidFill>
                  <a:schemeClr val="bg1"/>
                </a:solidFill>
              </a:rPr>
              <a:t>📈</a:t>
            </a:r>
            <a:r>
              <a:rPr lang="ru-RU" dirty="0" smtClean="0">
                <a:solidFill>
                  <a:schemeClr val="tx1"/>
                </a:solidFill>
              </a:rPr>
              <a:t>Актуальність</a:t>
            </a:r>
            <a:r>
              <a:rPr lang="ru-RU" dirty="0">
                <a:solidFill>
                  <a:schemeClr val="tx1"/>
                </a:solidFill>
              </a:rPr>
              <a:t>: зростання попиту на вейп-продукцію та потреба в спеціалізованих онлайн-магазинах.</a:t>
            </a:r>
            <a:endParaRPr lang="uk-UA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0364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92792" y="347133"/>
            <a:ext cx="7766936" cy="633941"/>
          </a:xfrm>
        </p:spPr>
        <p:txBody>
          <a:bodyPr/>
          <a:lstStyle/>
          <a:p>
            <a:pPr algn="ctr"/>
            <a:r>
              <a:rPr lang="uk-UA" sz="4800" dirty="0">
                <a:solidFill>
                  <a:schemeClr val="tx1"/>
                </a:solidFill>
              </a:rPr>
              <a:t>Рішення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07067" y="981075"/>
            <a:ext cx="7766936" cy="4166658"/>
          </a:xfrm>
        </p:spPr>
        <p:txBody>
          <a:bodyPr/>
          <a:lstStyle/>
          <a:p>
            <a:pPr algn="l"/>
            <a:r>
              <a:rPr lang="ru-RU" b="1" dirty="0">
                <a:solidFill>
                  <a:schemeClr val="tx1"/>
                </a:solidFill>
              </a:rPr>
              <a:t>Опис сайту: </a:t>
            </a:r>
            <a:r>
              <a:rPr lang="ru-RU" dirty="0">
                <a:solidFill>
                  <a:schemeClr val="tx1"/>
                </a:solidFill>
              </a:rPr>
              <a:t>онлайн-магазин рідини для вейпу з каталогом продукції, кошиком та оформленням замовлень</a:t>
            </a:r>
            <a:r>
              <a:rPr lang="ru-RU" dirty="0" smtClean="0">
                <a:solidFill>
                  <a:schemeClr val="tx1"/>
                </a:solidFill>
              </a:rPr>
              <a:t>.</a:t>
            </a:r>
          </a:p>
          <a:p>
            <a:pPr algn="l"/>
            <a:r>
              <a:rPr lang="ru-RU" b="1" dirty="0">
                <a:solidFill>
                  <a:schemeClr val="tx1"/>
                </a:solidFill>
              </a:rPr>
              <a:t>Ключова цінність:</a:t>
            </a:r>
            <a:r>
              <a:rPr lang="ru-RU" dirty="0">
                <a:solidFill>
                  <a:schemeClr val="tx1"/>
                </a:solidFill>
              </a:rPr>
              <a:t> швидкий доступ до асортименту, простота покупки, зручний </a:t>
            </a:r>
            <a:r>
              <a:rPr lang="ru-RU" dirty="0" smtClean="0">
                <a:solidFill>
                  <a:schemeClr val="tx1"/>
                </a:solidFill>
              </a:rPr>
              <a:t>інтерфейс.</a:t>
            </a:r>
          </a:p>
          <a:p>
            <a:pPr algn="l"/>
            <a:r>
              <a:rPr lang="uk-UA" b="1" dirty="0">
                <a:solidFill>
                  <a:schemeClr val="tx1"/>
                </a:solidFill>
              </a:rPr>
              <a:t>Унікальні особливості:</a:t>
            </a:r>
            <a:endParaRPr lang="uk-UA" dirty="0">
              <a:solidFill>
                <a:schemeClr val="tx1"/>
              </a:solidFill>
            </a:endParaRPr>
          </a:p>
          <a:p>
            <a:pPr algn="l"/>
            <a:r>
              <a:rPr lang="uk-UA" dirty="0">
                <a:solidFill>
                  <a:srgbClr val="FFFF00"/>
                </a:solidFill>
              </a:rPr>
              <a:t>⚡</a:t>
            </a:r>
            <a:r>
              <a:rPr lang="uk-UA" dirty="0" smtClean="0">
                <a:solidFill>
                  <a:schemeClr val="tx1"/>
                </a:solidFill>
              </a:rPr>
              <a:t>адаптивний </a:t>
            </a:r>
            <a:r>
              <a:rPr lang="uk-UA" dirty="0">
                <a:solidFill>
                  <a:schemeClr val="tx1"/>
                </a:solidFill>
              </a:rPr>
              <a:t>дизайн (зручно з телефону та ПК),</a:t>
            </a:r>
          </a:p>
          <a:p>
            <a:pPr algn="l"/>
            <a:r>
              <a:rPr lang="uk-UA" dirty="0">
                <a:solidFill>
                  <a:srgbClr val="00B0F0"/>
                </a:solidFill>
              </a:rPr>
              <a:t>📱</a:t>
            </a:r>
            <a:r>
              <a:rPr lang="uk-UA" dirty="0">
                <a:solidFill>
                  <a:schemeClr val="tx1"/>
                </a:solidFill>
              </a:rPr>
              <a:t>інтеграція кошика з підрахунком суми,</a:t>
            </a:r>
          </a:p>
          <a:p>
            <a:pPr algn="l"/>
            <a:r>
              <a:rPr lang="uk-UA" dirty="0">
                <a:solidFill>
                  <a:srgbClr val="00B0F0"/>
                </a:solidFill>
              </a:rPr>
              <a:t>🐳</a:t>
            </a:r>
            <a:r>
              <a:rPr lang="uk-UA" dirty="0" smtClean="0">
                <a:solidFill>
                  <a:schemeClr val="tx1"/>
                </a:solidFill>
              </a:rPr>
              <a:t>можливість </a:t>
            </a:r>
            <a:r>
              <a:rPr lang="uk-UA" dirty="0">
                <a:solidFill>
                  <a:schemeClr val="tx1"/>
                </a:solidFill>
              </a:rPr>
              <a:t>розгортання через </a:t>
            </a:r>
            <a:r>
              <a:rPr lang="en-US" dirty="0">
                <a:solidFill>
                  <a:schemeClr val="tx1"/>
                </a:solidFill>
              </a:rPr>
              <a:t>Docker </a:t>
            </a:r>
            <a:r>
              <a:rPr lang="uk-UA" dirty="0">
                <a:solidFill>
                  <a:schemeClr val="tx1"/>
                </a:solidFill>
              </a:rPr>
              <a:t>для легкого запуску</a:t>
            </a:r>
            <a:r>
              <a:rPr lang="uk-UA" dirty="0"/>
              <a:t>.</a:t>
            </a:r>
          </a:p>
          <a:p>
            <a:pPr algn="l"/>
            <a:endParaRPr lang="uk-UA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9909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07067" y="219074"/>
            <a:ext cx="7766936" cy="704851"/>
          </a:xfrm>
        </p:spPr>
        <p:txBody>
          <a:bodyPr/>
          <a:lstStyle/>
          <a:p>
            <a:pPr algn="ctr"/>
            <a:r>
              <a:rPr lang="uk-UA" sz="4400" dirty="0">
                <a:solidFill>
                  <a:schemeClr val="tx1"/>
                </a:solidFill>
              </a:rPr>
              <a:t>Технологічний</a:t>
            </a:r>
            <a:r>
              <a:rPr lang="uk-UA" dirty="0">
                <a:solidFill>
                  <a:schemeClr val="tx1"/>
                </a:solidFill>
              </a:rPr>
              <a:t> стек</a:t>
            </a:r>
          </a:p>
        </p:txBody>
      </p:sp>
      <p:sp>
        <p:nvSpPr>
          <p:cNvPr id="4" name="Rectangle 1"/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1506538" y="990600"/>
            <a:ext cx="7767637" cy="4157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Frontend:</a:t>
            </a:r>
            <a:endParaRPr kumimoji="0" lang="uk-UA" altLang="uk-UA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HTML — структура сторінок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CSS (Tailwind) — сучасний дизайн та адаптивність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JavaScript — інтерактивність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Backend:</a:t>
            </a:r>
            <a:endParaRPr kumimoji="0" lang="uk-UA" altLang="uk-UA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Python (Flask) — логіка сайту, REST API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База даних:</a:t>
            </a:r>
            <a:endParaRPr kumimoji="0" lang="uk-UA" altLang="uk-UA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SQLite (локально)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PostgreSQL (для розгортання)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Інструменти:</a:t>
            </a:r>
            <a:endParaRPr kumimoji="0" lang="uk-UA" altLang="uk-UA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Git — контроль версій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Docker / Docker Compose — контейнеризація та розгортання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GitHub — хостинг коду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uk-UA" altLang="uk-UA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483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485775"/>
          </a:xfrm>
        </p:spPr>
        <p:txBody>
          <a:bodyPr>
            <a:normAutofit fontScale="90000"/>
          </a:bodyPr>
          <a:lstStyle/>
          <a:p>
            <a:pPr algn="ctr"/>
            <a:r>
              <a:rPr lang="uk-UA" dirty="0">
                <a:solidFill>
                  <a:schemeClr val="tx1"/>
                </a:solidFill>
              </a:rPr>
              <a:t>Архітектура системи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77335" y="1317623"/>
            <a:ext cx="8596668" cy="3454401"/>
          </a:xfrm>
        </p:spPr>
        <p:txBody>
          <a:bodyPr>
            <a:normAutofit fontScale="85000" lnSpcReduction="20000"/>
          </a:bodyPr>
          <a:lstStyle/>
          <a:p>
            <a:r>
              <a:rPr lang="uk-UA" b="1"/>
              <a:t>Користувач</a:t>
            </a:r>
            <a:r>
              <a:rPr lang="uk-UA"/>
              <a:t> → взаємодіє з інтерфейсом (</a:t>
            </a:r>
            <a:r>
              <a:rPr lang="en-US"/>
              <a:t>Frontend).</a:t>
            </a:r>
          </a:p>
          <a:p>
            <a:r>
              <a:rPr lang="en-US" b="1"/>
              <a:t>Frontend (HTML, CSS, JS)</a:t>
            </a:r>
            <a:r>
              <a:rPr lang="en-US"/>
              <a:t> → </a:t>
            </a:r>
            <a:r>
              <a:rPr lang="uk-UA"/>
              <a:t>надсилає запити до </a:t>
            </a:r>
            <a:r>
              <a:rPr lang="en-US"/>
              <a:t>API.</a:t>
            </a:r>
          </a:p>
          <a:p>
            <a:r>
              <a:rPr lang="en-US" b="1"/>
              <a:t>API (Flask)</a:t>
            </a:r>
            <a:r>
              <a:rPr lang="en-US"/>
              <a:t> → </a:t>
            </a:r>
            <a:r>
              <a:rPr lang="uk-UA"/>
              <a:t>приймає запити, обробляє бізнес-логіку.</a:t>
            </a:r>
          </a:p>
          <a:p>
            <a:r>
              <a:rPr lang="en-US" b="1"/>
              <a:t>Backend (Flask + ORM)</a:t>
            </a:r>
            <a:r>
              <a:rPr lang="en-US"/>
              <a:t> → </a:t>
            </a:r>
            <a:r>
              <a:rPr lang="uk-UA"/>
              <a:t>працює з базою даних.</a:t>
            </a:r>
          </a:p>
          <a:p>
            <a:r>
              <a:rPr lang="en-US" b="1"/>
              <a:t>Database (SQLite/PostgreSQL)</a:t>
            </a:r>
            <a:r>
              <a:rPr lang="en-US"/>
              <a:t> → </a:t>
            </a:r>
            <a:r>
              <a:rPr lang="uk-UA"/>
              <a:t>зберігає інформацію про користувачів, товари, замовлення.</a:t>
            </a:r>
          </a:p>
          <a:p>
            <a:r>
              <a:rPr lang="uk-UA" b="1"/>
              <a:t>Взаємодія:</a:t>
            </a:r>
            <a:endParaRPr lang="uk-UA"/>
          </a:p>
          <a:p>
            <a:r>
              <a:rPr lang="uk-UA"/>
              <a:t>Користувач відкриває сайт → бачить каталог.</a:t>
            </a:r>
          </a:p>
          <a:p>
            <a:r>
              <a:rPr lang="en-US"/>
              <a:t>Frontend </a:t>
            </a:r>
            <a:r>
              <a:rPr lang="uk-UA"/>
              <a:t>формує запит (наприклад, додати товар у кошик).</a:t>
            </a:r>
          </a:p>
          <a:p>
            <a:r>
              <a:rPr lang="en-US"/>
              <a:t>API </a:t>
            </a:r>
            <a:r>
              <a:rPr lang="uk-UA"/>
              <a:t>приймає запит → передає його у </a:t>
            </a:r>
            <a:r>
              <a:rPr lang="en-US"/>
              <a:t>Backend.</a:t>
            </a:r>
          </a:p>
          <a:p>
            <a:r>
              <a:rPr lang="en-US"/>
              <a:t>Backend </a:t>
            </a:r>
            <a:r>
              <a:rPr lang="uk-UA"/>
              <a:t>виконує логіку → записує/читає дані з БД.</a:t>
            </a:r>
          </a:p>
          <a:p>
            <a:r>
              <a:rPr lang="uk-UA"/>
              <a:t>Відповідь повертається користувачу через </a:t>
            </a:r>
            <a:r>
              <a:rPr lang="en-US"/>
              <a:t>Frontend.</a:t>
            </a:r>
          </a:p>
        </p:txBody>
      </p:sp>
    </p:spTree>
    <p:extLst>
      <p:ext uri="{BB962C8B-B14F-4D97-AF65-F5344CB8AC3E}">
        <p14:creationId xmlns:p14="http://schemas.microsoft.com/office/powerpoint/2010/main" val="4061369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392767" y="261409"/>
            <a:ext cx="7766936" cy="1148291"/>
          </a:xfrm>
        </p:spPr>
        <p:txBody>
          <a:bodyPr/>
          <a:lstStyle/>
          <a:p>
            <a:pPr algn="ctr"/>
            <a:r>
              <a:rPr lang="uk-UA" b="1" dirty="0">
                <a:solidFill>
                  <a:schemeClr val="tx1"/>
                </a:solidFill>
              </a:rPr>
              <a:t>Основний функціонал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276475" y="1781175"/>
            <a:ext cx="6883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uk-UA" dirty="0"/>
          </a:p>
        </p:txBody>
      </p:sp>
      <p:sp>
        <p:nvSpPr>
          <p:cNvPr id="12" name="TextBox 11"/>
          <p:cNvSpPr txBox="1"/>
          <p:nvPr/>
        </p:nvSpPr>
        <p:spPr>
          <a:xfrm>
            <a:off x="1695451" y="1533526"/>
            <a:ext cx="3705224" cy="800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uk-UA"/>
          </a:p>
        </p:txBody>
      </p:sp>
      <p:sp>
        <p:nvSpPr>
          <p:cNvPr id="14" name="TextBox 13"/>
          <p:cNvSpPr txBox="1"/>
          <p:nvPr/>
        </p:nvSpPr>
        <p:spPr>
          <a:xfrm>
            <a:off x="1565448" y="1781175"/>
            <a:ext cx="35433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/>
              <a:t>Перегляд каталогу </a:t>
            </a:r>
            <a:r>
              <a:rPr lang="ru-RU" b="1" dirty="0" err="1" smtClean="0"/>
              <a:t>рідин</a:t>
            </a:r>
            <a:r>
              <a:rPr lang="ru-RU" b="1" dirty="0" smtClean="0"/>
              <a:t> — </a:t>
            </a:r>
            <a:r>
              <a:rPr lang="ru-RU" dirty="0" err="1" smtClean="0"/>
              <a:t>користувач</a:t>
            </a:r>
            <a:r>
              <a:rPr lang="ru-RU" dirty="0" smtClean="0"/>
              <a:t> </a:t>
            </a:r>
            <a:r>
              <a:rPr lang="ru-RU" dirty="0" err="1" smtClean="0"/>
              <a:t>може</a:t>
            </a:r>
            <a:r>
              <a:rPr lang="ru-RU" dirty="0" smtClean="0"/>
              <a:t> </a:t>
            </a:r>
            <a:r>
              <a:rPr lang="ru-RU" dirty="0" err="1" smtClean="0"/>
              <a:t>бачити</a:t>
            </a:r>
            <a:r>
              <a:rPr lang="ru-RU" dirty="0" smtClean="0"/>
              <a:t> весь </a:t>
            </a:r>
            <a:r>
              <a:rPr lang="ru-RU" dirty="0" err="1" smtClean="0"/>
              <a:t>асортимент</a:t>
            </a:r>
            <a:r>
              <a:rPr lang="ru-RU" dirty="0" smtClean="0"/>
              <a:t>.</a:t>
            </a:r>
            <a:endParaRPr lang="uk-UA" dirty="0"/>
          </a:p>
        </p:txBody>
      </p:sp>
      <p:pic>
        <p:nvPicPr>
          <p:cNvPr id="19" name="Рисунок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6878" y="1533526"/>
            <a:ext cx="3552825" cy="1590674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565448" y="3629025"/>
            <a:ext cx="30098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err="1" smtClean="0"/>
              <a:t>Додавання</a:t>
            </a:r>
            <a:r>
              <a:rPr lang="ru-RU" b="1" dirty="0" smtClean="0"/>
              <a:t> до </a:t>
            </a:r>
            <a:r>
              <a:rPr lang="ru-RU" b="1" dirty="0" err="1" smtClean="0"/>
              <a:t>кошика</a:t>
            </a:r>
            <a:r>
              <a:rPr lang="ru-RU" dirty="0" smtClean="0"/>
              <a:t> — </a:t>
            </a:r>
            <a:r>
              <a:rPr lang="ru-RU" dirty="0" err="1" smtClean="0"/>
              <a:t>вибір</a:t>
            </a:r>
            <a:r>
              <a:rPr lang="ru-RU" dirty="0" smtClean="0"/>
              <a:t> </a:t>
            </a:r>
            <a:r>
              <a:rPr lang="ru-RU" dirty="0" err="1" smtClean="0"/>
              <a:t>кількості</a:t>
            </a:r>
            <a:r>
              <a:rPr lang="ru-RU" dirty="0" smtClean="0"/>
              <a:t> та </a:t>
            </a:r>
            <a:r>
              <a:rPr lang="ru-RU" dirty="0" err="1" smtClean="0"/>
              <a:t>підрахунок</a:t>
            </a:r>
            <a:r>
              <a:rPr lang="ru-RU" dirty="0" smtClean="0"/>
              <a:t> </a:t>
            </a:r>
            <a:r>
              <a:rPr lang="ru-RU" dirty="0" err="1" smtClean="0"/>
              <a:t>суми</a:t>
            </a:r>
            <a:r>
              <a:rPr lang="ru-RU" dirty="0" smtClean="0"/>
              <a:t>.</a:t>
            </a:r>
            <a:endParaRPr lang="uk-UA" dirty="0"/>
          </a:p>
        </p:txBody>
      </p:sp>
      <p:pic>
        <p:nvPicPr>
          <p:cNvPr id="21" name="Рисунок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8748" y="3629025"/>
            <a:ext cx="4648200" cy="1254837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1565448" y="5162550"/>
            <a:ext cx="30554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/>
              <a:t>Форма </a:t>
            </a:r>
            <a:r>
              <a:rPr lang="ru-RU" b="1" dirty="0" err="1" smtClean="0"/>
              <a:t>зворотного</a:t>
            </a:r>
            <a:r>
              <a:rPr lang="ru-RU" b="1" dirty="0" smtClean="0"/>
              <a:t> </a:t>
            </a:r>
            <a:r>
              <a:rPr lang="ru-RU" b="1" dirty="0" err="1" smtClean="0"/>
              <a:t>зв’язку</a:t>
            </a:r>
            <a:r>
              <a:rPr lang="ru-RU" b="1" dirty="0" smtClean="0"/>
              <a:t>:</a:t>
            </a:r>
            <a:r>
              <a:rPr lang="ru-RU" dirty="0" smtClean="0"/>
              <a:t> </a:t>
            </a:r>
            <a:r>
              <a:rPr lang="ru-RU" dirty="0" err="1" smtClean="0"/>
              <a:t>користувач</a:t>
            </a:r>
            <a:r>
              <a:rPr lang="ru-RU" dirty="0" smtClean="0"/>
              <a:t> </a:t>
            </a:r>
            <a:r>
              <a:rPr lang="ru-RU" dirty="0" err="1" smtClean="0"/>
              <a:t>може</a:t>
            </a:r>
            <a:r>
              <a:rPr lang="ru-RU" dirty="0" smtClean="0"/>
              <a:t> </a:t>
            </a:r>
            <a:r>
              <a:rPr lang="ru-RU" dirty="0" err="1" smtClean="0"/>
              <a:t>залишити</a:t>
            </a:r>
            <a:r>
              <a:rPr lang="ru-RU" dirty="0" smtClean="0"/>
              <a:t> </a:t>
            </a:r>
            <a:r>
              <a:rPr lang="ru-RU" dirty="0" err="1" smtClean="0"/>
              <a:t>повідомлення</a:t>
            </a:r>
            <a:r>
              <a:rPr lang="ru-RU" dirty="0" smtClean="0"/>
              <a:t> </a:t>
            </a:r>
            <a:r>
              <a:rPr lang="ru-RU" dirty="0" err="1" smtClean="0"/>
              <a:t>або</a:t>
            </a:r>
            <a:r>
              <a:rPr lang="ru-RU" dirty="0" smtClean="0"/>
              <a:t> </a:t>
            </a:r>
            <a:r>
              <a:rPr lang="ru-RU" dirty="0" err="1" smtClean="0"/>
              <a:t>запитання</a:t>
            </a:r>
            <a:r>
              <a:rPr lang="ru-RU" dirty="0" smtClean="0"/>
              <a:t>.</a:t>
            </a:r>
            <a:endParaRPr lang="uk-UA" dirty="0"/>
          </a:p>
        </p:txBody>
      </p:sp>
      <p:pic>
        <p:nvPicPr>
          <p:cNvPr id="24" name="Рисунок 2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56448" y="5162550"/>
            <a:ext cx="3403255" cy="1392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730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92792" y="175684"/>
            <a:ext cx="7766936" cy="824441"/>
          </a:xfrm>
        </p:spPr>
        <p:txBody>
          <a:bodyPr/>
          <a:lstStyle/>
          <a:p>
            <a:pPr algn="l"/>
            <a:r>
              <a:rPr lang="uk-UA" dirty="0">
                <a:solidFill>
                  <a:schemeClr val="tx1"/>
                </a:solidFill>
              </a:rPr>
              <a:t>Структура бази даних</a:t>
            </a:r>
          </a:p>
        </p:txBody>
      </p:sp>
      <p:sp>
        <p:nvSpPr>
          <p:cNvPr id="4" name="Rectangle 1"/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1506538" y="1504950"/>
            <a:ext cx="7767637" cy="3643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USERS</a:t>
            </a:r>
            <a:endParaRPr kumimoji="0" lang="uk-UA" altLang="uk-UA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1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id</a:t>
            </a:r>
            <a:r>
              <a:rPr kumimoji="0" lang="uk-UA" altLang="uk-UA" sz="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(PK)</a:t>
            </a:r>
            <a:endParaRPr kumimoji="0" lang="uk-UA" altLang="uk-UA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1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username</a:t>
            </a:r>
            <a:endParaRPr kumimoji="0" lang="uk-UA" altLang="uk-UA" sz="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1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email</a:t>
            </a:r>
            <a:endParaRPr kumimoji="0" lang="uk-UA" altLang="uk-UA" sz="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1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password</a:t>
            </a:r>
            <a:endParaRPr kumimoji="0" lang="uk-UA" altLang="uk-UA" sz="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PRODUCTS</a:t>
            </a:r>
            <a:endParaRPr kumimoji="0" lang="uk-UA" altLang="uk-UA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1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id</a:t>
            </a:r>
            <a:r>
              <a:rPr kumimoji="0" lang="uk-UA" altLang="uk-UA" sz="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(PK)</a:t>
            </a:r>
            <a:endParaRPr kumimoji="0" lang="uk-UA" altLang="uk-UA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1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name</a:t>
            </a:r>
            <a:endParaRPr kumimoji="0" lang="uk-UA" altLang="uk-UA" sz="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1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flavor</a:t>
            </a:r>
            <a:endParaRPr kumimoji="0" lang="uk-UA" altLang="uk-UA" sz="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1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strength</a:t>
            </a:r>
            <a:endParaRPr kumimoji="0" lang="uk-UA" altLang="uk-UA" sz="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1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price</a:t>
            </a:r>
            <a:endParaRPr kumimoji="0" lang="uk-UA" altLang="uk-UA" sz="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ORDERS</a:t>
            </a:r>
            <a:endParaRPr kumimoji="0" lang="uk-UA" altLang="uk-UA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1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id</a:t>
            </a:r>
            <a:r>
              <a:rPr kumimoji="0" lang="uk-UA" altLang="uk-UA" sz="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(PK)</a:t>
            </a:r>
            <a:endParaRPr kumimoji="0" lang="uk-UA" altLang="uk-UA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1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user_id</a:t>
            </a:r>
            <a:r>
              <a:rPr kumimoji="0" lang="uk-UA" altLang="uk-UA" sz="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(FK → USERS.id)</a:t>
            </a:r>
            <a:endParaRPr kumimoji="0" lang="uk-UA" altLang="uk-UA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1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total_price</a:t>
            </a:r>
            <a:endParaRPr kumimoji="0" lang="uk-UA" altLang="uk-UA" sz="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1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created_at</a:t>
            </a:r>
            <a:endParaRPr kumimoji="0" lang="uk-UA" altLang="uk-UA" sz="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ORDER_ITEMS</a:t>
            </a:r>
            <a:endParaRPr kumimoji="0" lang="uk-UA" altLang="uk-UA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1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id</a:t>
            </a:r>
            <a:r>
              <a:rPr kumimoji="0" lang="uk-UA" altLang="uk-UA" sz="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(PK)</a:t>
            </a:r>
            <a:endParaRPr kumimoji="0" lang="uk-UA" altLang="uk-UA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1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order_id</a:t>
            </a:r>
            <a:r>
              <a:rPr kumimoji="0" lang="uk-UA" altLang="uk-UA" sz="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(FK → ORDERS.id)</a:t>
            </a:r>
            <a:endParaRPr kumimoji="0" lang="uk-UA" altLang="uk-UA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1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product_id</a:t>
            </a:r>
            <a:r>
              <a:rPr kumimoji="0" lang="uk-UA" altLang="uk-UA" sz="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(FK → PRODUCTS.id)</a:t>
            </a:r>
            <a:endParaRPr kumimoji="0" lang="uk-UA" altLang="uk-UA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1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quantity</a:t>
            </a:r>
            <a:endParaRPr kumimoji="0" lang="uk-UA" altLang="uk-UA" sz="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uk-UA" altLang="uk-UA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5806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345142" y="242359"/>
            <a:ext cx="7766936" cy="1595966"/>
          </a:xfrm>
        </p:spPr>
        <p:txBody>
          <a:bodyPr/>
          <a:lstStyle/>
          <a:p>
            <a:pPr algn="ctr"/>
            <a:r>
              <a:rPr lang="en-US" b="1">
                <a:solidFill>
                  <a:schemeClr val="tx1"/>
                </a:solidFill>
              </a:rPr>
              <a:t>API Endpoints</a:t>
            </a:r>
            <a:br>
              <a:rPr lang="en-US" b="1">
                <a:solidFill>
                  <a:schemeClr val="tx1"/>
                </a:solidFill>
              </a:rPr>
            </a:br>
            <a:endParaRPr lang="uk-UA">
              <a:solidFill>
                <a:schemeClr val="tx1"/>
              </a:solidFill>
            </a:endParaRPr>
          </a:p>
        </p:txBody>
      </p:sp>
      <p:sp>
        <p:nvSpPr>
          <p:cNvPr id="4" name="Rectangle 1"/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1344613" y="1838325"/>
            <a:ext cx="7767637" cy="1096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GET /</a:t>
            </a:r>
            <a:r>
              <a:rPr kumimoji="0" lang="uk-UA" altLang="uk-UA" sz="18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api</a:t>
            </a:r>
            <a:r>
              <a:rPr kumimoji="0" lang="uk-UA" altLang="uk-UA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/</a:t>
            </a:r>
            <a:r>
              <a:rPr kumimoji="0" lang="uk-UA" altLang="uk-UA" sz="18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products</a:t>
            </a:r>
            <a:r>
              <a:rPr kumimoji="0" lang="uk-UA" altLang="uk-UA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→ отримати список усіх товарів.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GET /</a:t>
            </a:r>
            <a:r>
              <a:rPr kumimoji="0" lang="uk-UA" altLang="uk-UA" sz="18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api</a:t>
            </a:r>
            <a:r>
              <a:rPr kumimoji="0" lang="uk-UA" altLang="uk-UA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/</a:t>
            </a:r>
            <a:r>
              <a:rPr kumimoji="0" lang="uk-UA" altLang="uk-UA" sz="18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products</a:t>
            </a:r>
            <a:r>
              <a:rPr kumimoji="0" lang="uk-UA" altLang="uk-UA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/:</a:t>
            </a:r>
            <a:r>
              <a:rPr kumimoji="0" lang="uk-UA" altLang="uk-UA" sz="18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id</a:t>
            </a:r>
            <a:r>
              <a:rPr kumimoji="0" lang="uk-UA" altLang="uk-UA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→ отримати деталі конкретного товару.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POST /</a:t>
            </a:r>
            <a:r>
              <a:rPr kumimoji="0" lang="uk-UA" altLang="uk-UA" sz="18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api</a:t>
            </a:r>
            <a:r>
              <a:rPr kumimoji="0" lang="uk-UA" altLang="uk-UA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/</a:t>
            </a:r>
            <a:r>
              <a:rPr kumimoji="0" lang="uk-UA" altLang="uk-UA" sz="18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orders</a:t>
            </a:r>
            <a:r>
              <a:rPr kumimoji="0" lang="uk-UA" altLang="uk-UA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→ створити нове замовлення.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GET /</a:t>
            </a:r>
            <a:r>
              <a:rPr kumimoji="0" lang="uk-UA" altLang="uk-UA" sz="18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api</a:t>
            </a:r>
            <a:r>
              <a:rPr kumimoji="0" lang="uk-UA" altLang="uk-UA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/</a:t>
            </a:r>
            <a:r>
              <a:rPr kumimoji="0" lang="uk-UA" altLang="uk-UA" sz="18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orders</a:t>
            </a:r>
            <a:r>
              <a:rPr kumimoji="0" lang="uk-UA" altLang="uk-UA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/:</a:t>
            </a:r>
            <a:r>
              <a:rPr kumimoji="0" lang="uk-UA" altLang="uk-UA" sz="18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id</a:t>
            </a:r>
            <a:r>
              <a:rPr kumimoji="0" lang="uk-UA" altLang="uk-UA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→ переглянути інформацію про замовлення.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POST /</a:t>
            </a:r>
            <a:r>
              <a:rPr kumimoji="0" lang="uk-UA" altLang="uk-UA" sz="18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api</a:t>
            </a:r>
            <a:r>
              <a:rPr kumimoji="0" lang="uk-UA" altLang="uk-UA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/</a:t>
            </a:r>
            <a:r>
              <a:rPr kumimoji="0" lang="uk-UA" altLang="uk-UA" sz="18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users</a:t>
            </a:r>
            <a:r>
              <a:rPr kumimoji="0" lang="uk-UA" altLang="uk-UA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→ реєстрація нового користувача.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POST /</a:t>
            </a:r>
            <a:r>
              <a:rPr kumimoji="0" lang="uk-UA" altLang="uk-UA" sz="18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api</a:t>
            </a:r>
            <a:r>
              <a:rPr kumimoji="0" lang="uk-UA" altLang="uk-UA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/</a:t>
            </a:r>
            <a:r>
              <a:rPr kumimoji="0" lang="uk-UA" altLang="uk-UA" sz="18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login</a:t>
            </a:r>
            <a:r>
              <a:rPr kumimoji="0" lang="uk-UA" altLang="uk-UA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→ авторизація користувача.</a:t>
            </a:r>
          </a:p>
        </p:txBody>
      </p:sp>
    </p:spTree>
    <p:extLst>
      <p:ext uri="{BB962C8B-B14F-4D97-AF65-F5344CB8AC3E}">
        <p14:creationId xmlns:p14="http://schemas.microsoft.com/office/powerpoint/2010/main" val="2788485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07067" y="261409"/>
            <a:ext cx="7766936" cy="929216"/>
          </a:xfrm>
        </p:spPr>
        <p:txBody>
          <a:bodyPr/>
          <a:lstStyle/>
          <a:p>
            <a:pPr algn="ctr"/>
            <a:r>
              <a:rPr lang="uk-UA" b="1" dirty="0">
                <a:solidFill>
                  <a:schemeClr val="tx1"/>
                </a:solidFill>
              </a:rPr>
              <a:t>Технічні виклики</a:t>
            </a:r>
          </a:p>
        </p:txBody>
      </p:sp>
      <p:sp>
        <p:nvSpPr>
          <p:cNvPr id="4" name="Rectangle 1"/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1506538" y="1268770"/>
            <a:ext cx="10167783" cy="2585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uk-UA" altLang="uk-UA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Основні проблеми:</a:t>
            </a:r>
            <a:endParaRPr kumimoji="0" lang="uk-UA" altLang="uk-UA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❌ </a:t>
            </a:r>
            <a:r>
              <a:rPr kumimoji="0" lang="uk-UA" altLang="uk-UA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Docker Compose не розпізнається</a:t>
            </a:r>
            <a:r>
              <a:rPr kumimoji="0" lang="uk-UA" altLang="uk-UA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→ </a:t>
            </a:r>
            <a:r>
              <a:rPr kumimoji="0" lang="uk-UA" altLang="uk-UA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Команда </a:t>
            </a:r>
            <a:r>
              <a:rPr kumimoji="0" lang="uk-UA" altLang="uk-UA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docker-compose</a:t>
            </a:r>
            <a:r>
              <a:rPr kumimoji="0" lang="uk-UA" altLang="uk-UA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видавала помилку</a:t>
            </a:r>
            <a:r>
              <a:rPr kumimoji="0" lang="uk-UA" altLang="uk-UA" sz="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.</a:t>
            </a:r>
            <a:endParaRPr kumimoji="0" lang="uk-UA" altLang="uk-UA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⚠️ </a:t>
            </a:r>
            <a:r>
              <a:rPr kumimoji="0" lang="uk-UA" altLang="uk-UA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Несумісність версій Docker </a:t>
            </a:r>
            <a:r>
              <a:rPr kumimoji="0" lang="uk-UA" altLang="uk-UA" sz="18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Desktop</a:t>
            </a:r>
            <a:r>
              <a:rPr kumimoji="0" lang="uk-UA" altLang="uk-UA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→ Старіша версія не підтримувала нові команди.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🔄 </a:t>
            </a:r>
            <a:r>
              <a:rPr kumimoji="0" lang="uk-UA" altLang="uk-UA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Проблеми з PATH</a:t>
            </a:r>
            <a:r>
              <a:rPr kumimoji="0" lang="uk-UA" altLang="uk-UA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→ Система не бачила виконувані файли Docker.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uk-UA" altLang="uk-UA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Рішення:</a:t>
            </a:r>
            <a:endParaRPr kumimoji="0" lang="uk-UA" altLang="uk-UA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✅ Перехід на новий синтаксис: </a:t>
            </a:r>
            <a:r>
              <a:rPr kumimoji="0" lang="uk-UA" altLang="uk-UA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docker</a:t>
            </a:r>
            <a:r>
              <a:rPr kumimoji="0" lang="uk-UA" altLang="uk-UA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</a:t>
            </a:r>
            <a:r>
              <a:rPr kumimoji="0" lang="uk-UA" altLang="uk-UA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compose</a:t>
            </a:r>
            <a:r>
              <a:rPr kumimoji="0" lang="uk-UA" altLang="uk-UA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uk-UA" altLang="uk-UA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✅ Оновлення Docker </a:t>
            </a:r>
            <a:r>
              <a:rPr kumimoji="0" lang="uk-UA" altLang="uk-UA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Desktop</a:t>
            </a:r>
            <a:r>
              <a:rPr kumimoji="0" lang="uk-UA" altLang="uk-UA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до останньої версії.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uk-UA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✅ Перевірка змінних середовища PATH та їх корекція.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uk-UA" altLang="uk-UA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9297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Аспект">
  <a:themeElements>
    <a:clrScheme name="Аспект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Аспект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Аспект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Аспект</Template>
  <TotalTime>82</TotalTime>
  <Words>693</Words>
  <Application>Microsoft Office PowerPoint</Application>
  <PresentationFormat>Широкоэкранный</PresentationFormat>
  <Paragraphs>105</Paragraphs>
  <Slides>14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9" baseType="lpstr">
      <vt:lpstr>Arial</vt:lpstr>
      <vt:lpstr>Arial Unicode MS</vt:lpstr>
      <vt:lpstr>Trebuchet MS</vt:lpstr>
      <vt:lpstr>Wingdings 3</vt:lpstr>
      <vt:lpstr>Аспект</vt:lpstr>
      <vt:lpstr>Онлайн-магазин рідини для вейпу</vt:lpstr>
      <vt:lpstr>Огляд проблеми</vt:lpstr>
      <vt:lpstr>Рішення</vt:lpstr>
      <vt:lpstr>Технологічний стек</vt:lpstr>
      <vt:lpstr>Архітектура системи</vt:lpstr>
      <vt:lpstr>Основний функціонал </vt:lpstr>
      <vt:lpstr>Структура бази даних</vt:lpstr>
      <vt:lpstr>API Endpoints </vt:lpstr>
      <vt:lpstr>Технічні виклики</vt:lpstr>
      <vt:lpstr>Цікаві технічні рішення</vt:lpstr>
      <vt:lpstr>Демонстрація</vt:lpstr>
      <vt:lpstr>Можливості розвитку</vt:lpstr>
      <vt:lpstr>Висновки </vt:lpstr>
      <vt:lpstr>ДЯКУЮ ЗА УВАГУ!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Онлайн-магазин рідини для вейпу</dc:title>
  <dc:creator>Dell</dc:creator>
  <cp:lastModifiedBy>Dell</cp:lastModifiedBy>
  <cp:revision>10</cp:revision>
  <dcterms:created xsi:type="dcterms:W3CDTF">2025-12-11T15:25:10Z</dcterms:created>
  <dcterms:modified xsi:type="dcterms:W3CDTF">2025-12-11T16:50:24Z</dcterms:modified>
</cp:coreProperties>
</file>

<file path=docProps/thumbnail.jpeg>
</file>